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Amatic SC"/>
      <p:regular r:id="rId45"/>
      <p:bold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Source Code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SourceCodePro-italic.fntdata"/><Relationship Id="rId52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90e5e708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390e5e708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d840d20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d840d20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0628a497d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0628a497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0628a497d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0628a497d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0628a497d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0628a497d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0628a497d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0628a497d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90e5e708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90e5e708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0628a497d_3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0628a497d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0628a497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0628a497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0628a497d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0628a497d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390e5e708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390e5e70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0628a497d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0628a497d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628a497d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628a497d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390e5e708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390e5e708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5c6d963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5c6d963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5c6d9637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5c6d9637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11b94c335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11b94c335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390e5e708_4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390e5e708_4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390e5e70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390e5e70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390e5e70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390e5e7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390e5e70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390e5e70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11b94c33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11b94c33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390e5e70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390e5e70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390e5e70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390e5e70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390e5e70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390e5e70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390e5e708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390e5e708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390e5e708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390e5e708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11b94c33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11b94c33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390e5e708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390e5e708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54a00f5f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54a00f5f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54a00f5f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54a00f5f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54a00f5f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54a00f5f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d840d20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d840d20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54a00f5f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54a00f5f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54a00f5f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54a00f5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390e5e708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390e5e708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55e8a85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55e8a85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390e5e708_4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390e5e708_4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973350" y="127000"/>
            <a:ext cx="3475800" cy="4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87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.qt.io/archives/qt-5.9/qdate.html" TargetMode="External"/><Relationship Id="rId4" Type="http://schemas.openxmlformats.org/officeDocument/2006/relationships/hyperlink" Target="https://doc.qt.io/archives/qt-5.9/qdate.html" TargetMode="External"/><Relationship Id="rId5" Type="http://schemas.openxmlformats.org/officeDocument/2006/relationships/hyperlink" Target="https://doc.qt.io/archives/qt-5.9/qdate.html#currentDate" TargetMode="External"/><Relationship Id="rId6" Type="http://schemas.openxmlformats.org/officeDocument/2006/relationships/hyperlink" Target="https://doc.qt.io/archives/qt-5.9/qdate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.qt.io/archives/qt-4.8/qmutex.html" TargetMode="External"/><Relationship Id="rId4" Type="http://schemas.openxmlformats.org/officeDocument/2006/relationships/hyperlink" Target="https://doc.qt.io/archives/qt-4.8/qmutex.html" TargetMode="External"/><Relationship Id="rId9" Type="http://schemas.openxmlformats.org/officeDocument/2006/relationships/hyperlink" Target="https://doc.qt.io/archives/qt-4.8/qmutex.html#unlock" TargetMode="External"/><Relationship Id="rId5" Type="http://schemas.openxmlformats.org/officeDocument/2006/relationships/hyperlink" Target="https://doc.qt.io/archives/qt-4.8/qmutex.html#lock" TargetMode="External"/><Relationship Id="rId6" Type="http://schemas.openxmlformats.org/officeDocument/2006/relationships/hyperlink" Target="https://doc.qt.io/archives/qt-4.8/qmutex.html#lock" TargetMode="External"/><Relationship Id="rId7" Type="http://schemas.openxmlformats.org/officeDocument/2006/relationships/hyperlink" Target="https://doc.qt.io/archives/qt-4.8/qmutex.html#lock" TargetMode="External"/><Relationship Id="rId8" Type="http://schemas.openxmlformats.org/officeDocument/2006/relationships/hyperlink" Target="https://doc.qt.io/archives/qt-4.8/qmutex.html#unloc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.qt.io/qt-5/qlabel.html" TargetMode="External"/><Relationship Id="rId4" Type="http://schemas.openxmlformats.org/officeDocument/2006/relationships/hyperlink" Target="https://doc.qt.io/qt-5/qlabel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Relationship Id="rId4" Type="http://schemas.openxmlformats.org/officeDocument/2006/relationships/image" Target="../media/image33.jpg"/><Relationship Id="rId5" Type="http://schemas.openxmlformats.org/officeDocument/2006/relationships/image" Target="../media/image31.jpg"/><Relationship Id="rId6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.qt.io/archives/qt-4.8/porting4.html#qspinbox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SmartCalendar-Project/AVS-Device-SDK-on-ubuntu" TargetMode="External"/><Relationship Id="rId4" Type="http://schemas.openxmlformats.org/officeDocument/2006/relationships/hyperlink" Target="https://github.com/SmartCalendar-Project/cong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Sanchana-Sanchana/Setting-Raspberry-pi-environment-for-alexa" TargetMode="External"/><Relationship Id="rId4" Type="http://schemas.openxmlformats.org/officeDocument/2006/relationships/hyperlink" Target="https://developer.amazon.com/en-US/docs/alexa/alexa-voice-service/get-started-with-alexa-voice-service.html" TargetMode="External"/><Relationship Id="rId5" Type="http://schemas.openxmlformats.org/officeDocument/2006/relationships/hyperlink" Target="https://github.com/SmartCalendar-Project/qt_project" TargetMode="External"/><Relationship Id="rId6" Type="http://schemas.openxmlformats.org/officeDocument/2006/relationships/hyperlink" Target="https://github.com/SmartCalendar-Projec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Smart Calendar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2300" y="3591550"/>
            <a:ext cx="8780100" cy="13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  Sanchana(C0765521)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                                    Paras Dhand (C0758260)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                                    Navneet Kaur (C0760074)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                                    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Tanya Puri (C0759737)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Signals &amp; slot</a:t>
            </a:r>
            <a:endParaRPr/>
          </a:p>
        </p:txBody>
      </p:sp>
      <p:sp>
        <p:nvSpPr>
          <p:cNvPr id="146" name="Google Shape;146;p22"/>
          <p:cNvSpPr txBox="1"/>
          <p:nvPr>
            <p:ph idx="4294967295" type="subTitle"/>
          </p:nvPr>
        </p:nvSpPr>
        <p:spPr>
          <a:xfrm>
            <a:off x="265500" y="1284952"/>
            <a:ext cx="4045200" cy="29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Horizontal slider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[throws the signal ]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Progress bar 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[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receives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the signal]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Changing the value of the slider brings the change in  the  value of the 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received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signal.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Connect- 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Connecting objects </a:t>
            </a: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signal and slot method.</a:t>
            </a:r>
            <a:endParaRPr b="1"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5449325" y="2711825"/>
            <a:ext cx="2843100" cy="16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connect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1100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ui-&gt;horizontalSlider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SIGNAL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(valueChanged(</a:t>
            </a:r>
            <a:r>
              <a:rPr lang="en" sz="11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int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)),</a:t>
            </a:r>
            <a:endParaRPr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              ui-&gt;progressBar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SLOT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(setValue(</a:t>
            </a:r>
            <a:r>
              <a:rPr lang="en" sz="11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int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)));</a:t>
            </a:r>
            <a:r>
              <a:rPr lang="en" sz="1100">
                <a:solidFill>
                  <a:srgbClr val="C0C0C0"/>
                </a:solidFill>
                <a:latin typeface="Nunito"/>
                <a:ea typeface="Nunito"/>
                <a:cs typeface="Nunito"/>
                <a:sym typeface="Nunito"/>
              </a:rPr>
              <a:t>     </a:t>
            </a:r>
            <a:endParaRPr sz="1100">
              <a:solidFill>
                <a:srgbClr val="C0C0C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100">
              <a:solidFill>
                <a:srgbClr val="C0C0C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Nunito"/>
                <a:ea typeface="Nunito"/>
                <a:cs typeface="Nunito"/>
                <a:sym typeface="Nunito"/>
              </a:rPr>
              <a:t>               connect (Object1,Signal1,</a:t>
            </a:r>
            <a:r>
              <a:rPr lang="en" sz="1100">
                <a:solidFill>
                  <a:srgbClr val="C0C0C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100">
                <a:solidFill>
                  <a:srgbClr val="008000"/>
                </a:solidFill>
                <a:latin typeface="Nunito"/>
                <a:ea typeface="Nunito"/>
                <a:cs typeface="Nunito"/>
                <a:sym typeface="Nunito"/>
              </a:rPr>
              <a:t>Object2,Slot1)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325" y="1385250"/>
            <a:ext cx="2565275" cy="9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lang="en" sz="2500">
                <a:latin typeface="Nunito"/>
                <a:ea typeface="Nunito"/>
                <a:cs typeface="Nunito"/>
                <a:sym typeface="Nunito"/>
              </a:rPr>
              <a:t>ate&amp;</a:t>
            </a:r>
            <a:r>
              <a:rPr lang="en" sz="2500">
                <a:latin typeface="Nunito"/>
                <a:ea typeface="Nunito"/>
                <a:cs typeface="Nunito"/>
                <a:sym typeface="Nunito"/>
              </a:rPr>
              <a:t>time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4973350" y="127000"/>
            <a:ext cx="3475800" cy="4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https://github.com/parasdhand4/clock-time-qt</a:t>
            </a:r>
            <a:endParaRPr b="1" sz="14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0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89400"/>
            <a:ext cx="4639225" cy="20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H</a:t>
            </a:r>
            <a:r>
              <a:rPr lang="en" sz="2500">
                <a:latin typeface="Nunito"/>
                <a:ea typeface="Nunito"/>
                <a:cs typeface="Nunito"/>
                <a:sym typeface="Nunito"/>
              </a:rPr>
              <a:t>eader-files &amp; code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2" name="Google Shape;162;p24"/>
          <p:cNvSpPr txBox="1"/>
          <p:nvPr>
            <p:ph idx="4294967295" type="subTitle"/>
          </p:nvPr>
        </p:nvSpPr>
        <p:spPr>
          <a:xfrm>
            <a:off x="265500" y="2017050"/>
            <a:ext cx="4157100" cy="23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rgbClr val="1F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 header files [</a:t>
            </a:r>
            <a:r>
              <a:rPr b="1" lang="en" sz="1300">
                <a:solidFill>
                  <a:srgbClr val="1F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QTime,QDate</a:t>
            </a:r>
            <a:r>
              <a:rPr lang="en" sz="1300">
                <a:solidFill>
                  <a:srgbClr val="1F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200">
              <a:solidFill>
                <a:srgbClr val="1F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400"/>
              <a:buFont typeface="Times New Roman"/>
              <a:buChar char="●"/>
            </a:pPr>
            <a:r>
              <a:rPr lang="en" sz="12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en" sz="1200">
                <a:solidFill>
                  <a:srgbClr val="202124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QDate</a:t>
            </a:r>
            <a:r>
              <a:rPr b="1" lang="en" sz="12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contains a calendar date, i.e. year, month, and day numbers.</a:t>
            </a:r>
            <a:endParaRPr sz="120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200"/>
              <a:buFont typeface="Times New Roman"/>
              <a:buChar char="●"/>
            </a:pPr>
            <a:r>
              <a:rPr lang="en" sz="1400">
                <a:solidFill>
                  <a:srgbClr val="1F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QString </a:t>
            </a:r>
            <a:r>
              <a:rPr lang="en" sz="1200">
                <a:solidFill>
                  <a:srgbClr val="1F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passing the characters current date. </a:t>
            </a:r>
            <a:endParaRPr sz="1200">
              <a:solidFill>
                <a:srgbClr val="1F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2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QDate</a:t>
            </a:r>
            <a:r>
              <a:rPr lang="en" sz="1100">
                <a:solidFill>
                  <a:schemeClr val="accen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is constructed with the static function   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currentDate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which creates a </a:t>
            </a: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QDate</a:t>
            </a: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object containing the system clock</a:t>
            </a:r>
            <a:r>
              <a:rPr lang="en" sz="1200">
                <a:solidFill>
                  <a:srgbClr val="40424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 date. </a:t>
            </a:r>
            <a:endParaRPr sz="1400">
              <a:solidFill>
                <a:schemeClr val="accent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1F1E1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5199525" y="642575"/>
            <a:ext cx="3078000" cy="3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0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0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QTime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0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QDate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QDate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date=QDate::currentDate();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2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show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2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current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 sz="29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QString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datetext=date.toString();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ui-&gt;date-&gt;setText(datetext);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MainWindow::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showTime()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QTime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time=QTime::currentTime();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QString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time_text=time.toString(</a:t>
            </a:r>
            <a:r>
              <a:rPr lang="en" sz="2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"hh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mm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ss"</a:t>
            </a: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2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" sz="2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29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ui-&gt;Digital_clock-&gt;setText(time_text);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W</a:t>
            </a:r>
            <a:r>
              <a:rPr lang="en" sz="2500">
                <a:latin typeface="Nunito"/>
                <a:ea typeface="Nunito"/>
                <a:cs typeface="Nunito"/>
                <a:sym typeface="Nunito"/>
              </a:rPr>
              <a:t>eather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25"/>
          <p:cNvSpPr txBox="1"/>
          <p:nvPr>
            <p:ph idx="4294967295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https://github.com/SmartCalendar-Project/Weather-app-qt</a:t>
            </a:r>
            <a:endParaRPr b="1" sz="14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11700" y="1389600"/>
            <a:ext cx="3916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Weather code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Google Shape;177;p26"/>
          <p:cNvSpPr txBox="1"/>
          <p:nvPr>
            <p:ph idx="4294967295" type="subTitle"/>
          </p:nvPr>
        </p:nvSpPr>
        <p:spPr>
          <a:xfrm>
            <a:off x="190775" y="1673425"/>
            <a:ext cx="40452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weather-app uses the data provided by </a:t>
            </a:r>
            <a:r>
              <a:rPr b="1"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openweathermap  api</a:t>
            </a: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●"/>
            </a:pP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Query strings are used to transmit options in the URL  decoded into multiple key-value pairs.</a:t>
            </a:r>
            <a:endParaRPr sz="1200">
              <a:solidFill>
                <a:schemeClr val="accent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most common way of parsing a query string is to initialize it in  constructor by passing it the query string.</a:t>
            </a:r>
            <a:endParaRPr sz="1200">
              <a:solidFill>
                <a:schemeClr val="accent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Json are the unique strings which returns the  different information from the url.</a:t>
            </a:r>
            <a:endParaRPr sz="1200">
              <a:solidFill>
                <a:schemeClr val="accent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4639225" y="381075"/>
            <a:ext cx="4288200" cy="47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MainWindow::on_queryButton_2_clicked()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QString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ui-&gt;query_2-&gt;text();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QUrl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url(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"http://api.openweathermap.org/data/2.5/weather"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QUrlQuery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attributes;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attributes.addQueryItem(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"q"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attributes.addQueryItem(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"appid"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"3130fe9c95bcd429a94c61a79c4f7c32"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MainWindow::displayWeatherData(QString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jsonString){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QJsonDocument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jsonResponse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QJsonDocument::fromJson(jsonString.toUtf8());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QJsonObject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jsonResponse.object();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QJsonObject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dataMain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"main"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].toObject();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QJsonObject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dataWeather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"weather"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].toArray().at(</a:t>
            </a:r>
            <a:r>
              <a:rPr lang="en" sz="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).toObject();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QJsonObject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dataWind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"wind"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].toObject();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QJsonObject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dataSys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"sys"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].toObject();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QString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city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"name"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].toString();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QString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countryCode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dataSys[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"country"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].toString();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QString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city.append(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",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).append(countryCode);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QString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weatherCondition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dataWeather[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"main"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].toString();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dataMain[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"temp"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].toDouble();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feelsLike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dataMain[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"feels_like"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].toDouble();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tempMax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dataMain[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"temp_max"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].toDouble();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tempMin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dataMain[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"temp_min"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].toDouble();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pressure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dataMain[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"pressure"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].toDouble();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dataMain[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"humidity"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].toDouble();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visibility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"visibility"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].toDouble();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windSpeed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dataWind[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"speed"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].toDouble();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windDirDegree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dataWind[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"deg"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].toDouble();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sunriseTimestamp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dataSys[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"sunrise"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].toInt();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sunsetTimestamp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dataSys[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"sunset"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].toInt();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Memo,tv ,diary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" name="Google Shape;184;p27"/>
          <p:cNvSpPr txBox="1"/>
          <p:nvPr>
            <p:ph idx="4294967295" type="subTitle"/>
          </p:nvPr>
        </p:nvSpPr>
        <p:spPr>
          <a:xfrm>
            <a:off x="265500" y="2185451"/>
            <a:ext cx="40452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311700" y="1389600"/>
            <a:ext cx="3446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://github.com/SmartCalendar-Project/Calendar-Display</a:t>
            </a:r>
            <a:endParaRPr b="1" sz="16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650" y="0"/>
            <a:ext cx="2323350" cy="51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575" y="0"/>
            <a:ext cx="2323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 code</a:t>
            </a:r>
            <a:endParaRPr/>
          </a:p>
        </p:txBody>
      </p:sp>
      <p:sp>
        <p:nvSpPr>
          <p:cNvPr id="193" name="Google Shape;193;p28"/>
          <p:cNvSpPr txBox="1"/>
          <p:nvPr>
            <p:ph idx="4294967295" type="subTitle"/>
          </p:nvPr>
        </p:nvSpPr>
        <p:spPr>
          <a:xfrm>
            <a:off x="373525" y="1486650"/>
            <a:ext cx="38370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QDir 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is used to manipulate path names, access information regarding paths and files and </a:t>
            </a:r>
            <a:r>
              <a:rPr b="1"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location of memo is not found it will return the warning message.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Else it will give access to set reminder and message with selected year,month and date.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4711875" y="597650"/>
            <a:ext cx="3894300" cy="43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MainWindow::memo_show()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QDir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(!temp.exists(location+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"/memo"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!temp.exists(location+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"/memo_content"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)){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QMessageBox::about(</a:t>
            </a:r>
            <a:r>
              <a:rPr lang="en" sz="11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"warning"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"Can't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find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folder"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1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(day&lt;</a:t>
            </a:r>
            <a:r>
              <a:rPr lang="en" sz="11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1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date_gonna_print=day;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QString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filename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s2q(std::to_string(year)+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"."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+std::to_string(month)+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"."</a:t>
            </a:r>
            <a:endParaRPr sz="11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     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+std::to_string(date_gonna_print)+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".memo"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QString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memoname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filename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".txt"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QFile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file(location+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"/memo"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11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"/"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+memoname);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count=</a:t>
            </a:r>
            <a:r>
              <a:rPr lang="en" sz="11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(file.open(QIODevice::ReadOnly|QIODevice::Text)){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1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1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i=</a:t>
            </a:r>
            <a:r>
              <a:rPr lang="en" sz="11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;!file.atEnd();i++){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QString</a:t>
            </a: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str=file.readLine();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count++;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Diary code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0" name="Google Shape;200;p29"/>
          <p:cNvSpPr txBox="1"/>
          <p:nvPr>
            <p:ph idx="4294967295" type="subTitle"/>
          </p:nvPr>
        </p:nvSpPr>
        <p:spPr>
          <a:xfrm>
            <a:off x="265500" y="1509050"/>
            <a:ext cx="40452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extedit_show()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function recalled for diary.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QMessageBox::about(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this,"warning","Can't find the destination folder"</a:t>
            </a:r>
            <a:r>
              <a:rPr b="1"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);     return- 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returns the message if destination is not found.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Qstring file name displays the year,month and date respectively when we run the program.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Every note made in diary as a different date, time and month which is saved in allocated diary folder.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4973350" y="127000"/>
            <a:ext cx="3475800" cy="4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808000"/>
                </a:solidFill>
              </a:rPr>
              <a:t>void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MainWindow::textedit_show()               </a:t>
            </a:r>
            <a:r>
              <a:rPr lang="en">
                <a:solidFill>
                  <a:srgbClr val="6AA84F"/>
                </a:solidFill>
              </a:rPr>
              <a:t>//function called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000000"/>
                </a:solidFill>
              </a:rPr>
              <a:t>{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QDir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temp;</a:t>
            </a:r>
            <a:r>
              <a:rPr lang="en">
                <a:solidFill>
                  <a:srgbClr val="008000"/>
                </a:solidFill>
              </a:rPr>
              <a:t>lder"</a:t>
            </a:r>
            <a:r>
              <a:rPr lang="en"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    </a:t>
            </a:r>
            <a:r>
              <a:rPr lang="en">
                <a:solidFill>
                  <a:srgbClr val="808000"/>
                </a:solidFill>
              </a:rPr>
              <a:t>return</a:t>
            </a:r>
            <a:r>
              <a:rPr lang="en"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}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date_gonna_print=day;</a:t>
            </a:r>
            <a:endParaRPr>
              <a:solidFill>
                <a:srgbClr val="008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808000"/>
                </a:solidFill>
              </a:rPr>
              <a:t>if</a:t>
            </a:r>
            <a:r>
              <a:rPr lang="en">
                <a:solidFill>
                  <a:srgbClr val="000000"/>
                </a:solidFill>
              </a:rPr>
              <a:t>(!temp.exists(location+</a:t>
            </a:r>
            <a:r>
              <a:rPr lang="en">
                <a:solidFill>
                  <a:srgbClr val="008000"/>
                </a:solidFill>
              </a:rPr>
              <a:t>"/dialy"</a:t>
            </a:r>
            <a:r>
              <a:rPr lang="en"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000000"/>
                </a:solidFill>
              </a:rPr>
              <a:t>   {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    </a:t>
            </a:r>
            <a:r>
              <a:rPr lang="en">
                <a:solidFill>
                  <a:srgbClr val="000000"/>
                </a:solidFill>
              </a:rPr>
              <a:t>QMessageBox::about(</a:t>
            </a:r>
            <a:r>
              <a:rPr lang="en">
                <a:solidFill>
                  <a:srgbClr val="808000"/>
                </a:solidFill>
              </a:rPr>
              <a:t>this</a:t>
            </a:r>
            <a:r>
              <a:rPr lang="en">
                <a:solidFill>
                  <a:srgbClr val="000000"/>
                </a:solidFill>
              </a:rPr>
              <a:t>,</a:t>
            </a:r>
            <a:r>
              <a:rPr lang="en">
                <a:solidFill>
                  <a:srgbClr val="008000"/>
                </a:solidFill>
              </a:rPr>
              <a:t>"warning"</a:t>
            </a:r>
            <a:r>
              <a:rPr lang="en">
                <a:solidFill>
                  <a:srgbClr val="000000"/>
                </a:solidFill>
              </a:rPr>
              <a:t>,</a:t>
            </a:r>
            <a:r>
              <a:rPr lang="en">
                <a:solidFill>
                  <a:srgbClr val="008000"/>
                </a:solidFill>
              </a:rPr>
              <a:t>"Can't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8000"/>
                </a:solidFill>
              </a:rPr>
              <a:t>find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8000"/>
                </a:solidFill>
              </a:rPr>
              <a:t>the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8000"/>
                </a:solidFill>
              </a:rPr>
              <a:t>destination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8000"/>
                </a:solidFill>
              </a:rPr>
              <a:t>fo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QString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filename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s2q(std::to_string(year)+</a:t>
            </a:r>
            <a:r>
              <a:rPr lang="en">
                <a:solidFill>
                  <a:srgbClr val="008000"/>
                </a:solidFill>
              </a:rPr>
              <a:t>"."</a:t>
            </a:r>
            <a:r>
              <a:rPr lang="en">
                <a:solidFill>
                  <a:srgbClr val="000000"/>
                </a:solidFill>
              </a:rPr>
              <a:t>+std::to_string(month)+</a:t>
            </a:r>
            <a:r>
              <a:rPr lang="en">
                <a:solidFill>
                  <a:srgbClr val="008000"/>
                </a:solidFill>
              </a:rPr>
              <a:t>"."</a:t>
            </a:r>
            <a:endParaRPr>
              <a:solidFill>
                <a:srgbClr val="008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                       </a:t>
            </a:r>
            <a:r>
              <a:rPr lang="en">
                <a:solidFill>
                  <a:srgbClr val="000000"/>
                </a:solidFill>
              </a:rPr>
              <a:t>+std::to_string(date_gonna_print));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dialyname=filename+</a:t>
            </a:r>
            <a:r>
              <a:rPr lang="en">
                <a:solidFill>
                  <a:srgbClr val="008000"/>
                </a:solidFill>
              </a:rPr>
              <a:t>".txt"</a:t>
            </a:r>
            <a:r>
              <a:rPr lang="en"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QString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start_print=s2q(std::to_string(year)+</a:t>
            </a:r>
            <a:r>
              <a:rPr lang="en">
                <a:solidFill>
                  <a:srgbClr val="008000"/>
                </a:solidFill>
              </a:rPr>
              <a:t>"."</a:t>
            </a:r>
            <a:r>
              <a:rPr lang="en">
                <a:solidFill>
                  <a:srgbClr val="000000"/>
                </a:solidFill>
              </a:rPr>
              <a:t>+std::to_string(month)+</a:t>
            </a:r>
            <a:r>
              <a:rPr lang="en">
                <a:solidFill>
                  <a:srgbClr val="008000"/>
                </a:solidFill>
              </a:rPr>
              <a:t>"."</a:t>
            </a:r>
            <a:endParaRPr>
              <a:solidFill>
                <a:srgbClr val="008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                        </a:t>
            </a:r>
            <a:r>
              <a:rPr lang="en">
                <a:solidFill>
                  <a:srgbClr val="000000"/>
                </a:solidFill>
              </a:rPr>
              <a:t>+std::to_string(date_gonna_print))+</a:t>
            </a:r>
            <a:r>
              <a:rPr lang="en">
                <a:solidFill>
                  <a:srgbClr val="008000"/>
                </a:solidFill>
              </a:rPr>
              <a:t>"\n"</a:t>
            </a:r>
            <a:r>
              <a:rPr lang="en">
                <a:solidFill>
                  <a:srgbClr val="000000"/>
                </a:solidFill>
              </a:rPr>
              <a:t>+</a:t>
            </a:r>
            <a:r>
              <a:rPr lang="en">
                <a:solidFill>
                  <a:srgbClr val="008000"/>
                </a:solidFill>
              </a:rPr>
              <a:t>"---------------------------------------\n"</a:t>
            </a:r>
            <a:r>
              <a:rPr lang="en"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QFile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file(location+</a:t>
            </a:r>
            <a:r>
              <a:rPr lang="en">
                <a:solidFill>
                  <a:srgbClr val="008000"/>
                </a:solidFill>
              </a:rPr>
              <a:t>"/dialy"</a:t>
            </a:r>
            <a:r>
              <a:rPr lang="en">
                <a:solidFill>
                  <a:srgbClr val="000000"/>
                </a:solidFill>
              </a:rPr>
              <a:t>+</a:t>
            </a:r>
            <a:r>
              <a:rPr lang="en">
                <a:solidFill>
                  <a:srgbClr val="008000"/>
                </a:solidFill>
              </a:rPr>
              <a:t>"/"</a:t>
            </a:r>
            <a:r>
              <a:rPr lang="en">
                <a:solidFill>
                  <a:srgbClr val="000000"/>
                </a:solidFill>
              </a:rPr>
              <a:t>+dialyname);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QString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text=</a:t>
            </a:r>
            <a:r>
              <a:rPr lang="en">
                <a:solidFill>
                  <a:srgbClr val="008000"/>
                </a:solidFill>
              </a:rPr>
              <a:t>""</a:t>
            </a:r>
            <a:r>
              <a:rPr lang="en"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808000"/>
                </a:solidFill>
              </a:rPr>
              <a:t>if</a:t>
            </a:r>
            <a:r>
              <a:rPr lang="en">
                <a:solidFill>
                  <a:srgbClr val="000000"/>
                </a:solidFill>
              </a:rPr>
              <a:t>(file.open(QIODevice::ReadOnly|QIODevice::Text)){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    </a:t>
            </a:r>
            <a:r>
              <a:rPr lang="en">
                <a:solidFill>
                  <a:srgbClr val="000000"/>
                </a:solidFill>
              </a:rPr>
              <a:t>QTextStream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text_TS(&amp;file);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    </a:t>
            </a:r>
            <a:r>
              <a:rPr lang="en">
                <a:solidFill>
                  <a:srgbClr val="000000"/>
                </a:solidFill>
              </a:rPr>
              <a:t>text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text_TS.readAll();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}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808000"/>
                </a:solidFill>
              </a:rPr>
              <a:t>else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text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8000"/>
                </a:solidFill>
              </a:rPr>
              <a:t>""</a:t>
            </a:r>
            <a:r>
              <a:rPr lang="en"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file.close();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QString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today_print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start_print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+</a:t>
            </a:r>
            <a:r>
              <a:rPr lang="en">
                <a:solidFill>
                  <a:srgbClr val="C0C0C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text;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C0C0C0"/>
                </a:solidFill>
              </a:rPr>
              <a:t>   </a:t>
            </a:r>
            <a:r>
              <a:rPr lang="en">
                <a:solidFill>
                  <a:srgbClr val="000000"/>
                </a:solidFill>
              </a:rPr>
              <a:t>ui-&gt;textEdit-&gt;setText(today_print);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rgbClr val="000000"/>
                </a:solidFill>
              </a:rPr>
              <a:t>}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       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       A</a:t>
            </a:r>
            <a:r>
              <a:rPr lang="en" sz="2500">
                <a:latin typeface="Nunito"/>
                <a:ea typeface="Nunito"/>
                <a:cs typeface="Nunito"/>
                <a:sym typeface="Nunito"/>
              </a:rPr>
              <a:t>larm code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81000" y="1807875"/>
            <a:ext cx="3780000" cy="23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4A86E8"/>
                </a:solidFill>
              </a:rPr>
              <a:t>https://github.com/parasdhand4/Alarm-Weather-Qt</a:t>
            </a:r>
            <a:endParaRPr b="1" sz="1700">
              <a:solidFill>
                <a:srgbClr val="4A86E8"/>
              </a:solidFill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275" y="436275"/>
            <a:ext cx="4528500" cy="463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Alarm code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4" name="Google Shape;214;p31"/>
          <p:cNvSpPr txBox="1"/>
          <p:nvPr>
            <p:ph idx="4294967295" type="subTitle"/>
          </p:nvPr>
        </p:nvSpPr>
        <p:spPr>
          <a:xfrm>
            <a:off x="265500" y="1434350"/>
            <a:ext cx="4045200" cy="31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SpinBoxHrs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 </a:t>
            </a: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SpinBoxMinutes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widget are used to set value in alarm.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a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100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QMutex</a:t>
            </a:r>
            <a:r>
              <a:rPr b="1" lang="en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to protect an object,so that only one thread can access it at a time.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means at One time only single alarm can be set.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you call </a:t>
            </a:r>
            <a:r>
              <a:rPr b="1" lang="en" sz="1100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lock</a:t>
            </a:r>
            <a:r>
              <a:rPr b="1" lang="en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thread, other threads that try to call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100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lock</a:t>
            </a:r>
            <a:r>
              <a:rPr b="1" lang="en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  <a:r>
              <a:rPr lang="en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same place will block until the thread that got the lock calls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100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unlock</a:t>
            </a:r>
            <a:r>
              <a:rPr b="1" lang="en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4973350" y="127000"/>
            <a:ext cx="3475800" cy="4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MainWindow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en" sz="800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setalarmtime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spingbox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ihours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ui-&gt;spinBoxHrs-&gt;value()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iminutes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=ui-&gt;spinBoxMinutes-&gt;value()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MainWindow::on_btnStopAlarm_clicked()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alarm_time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"00:00"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ui-&gt;lblalarmstatus-&gt;setText(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"Alarm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Switched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Off"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QPalette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*p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QPalette;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change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lcd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p-&gt;setColor(QPalette::WindowText,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QColor(</a:t>
            </a:r>
            <a:r>
              <a:rPr lang="en" sz="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255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ui-&gt;lblalarmstatus-&gt;setPalette(*p);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ui-&gt;alarmLCD-&gt;display(alarm_time);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isSetFlag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m_thread-&gt;stop=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f_fired=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mthread::run()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QMutex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mutex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;i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;i++){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mutex.lock()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-&gt;stop)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mutex.unlock();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8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emit</a:t>
            </a:r>
            <a:r>
              <a:rPr lang="en" sz="8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8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-&gt;AlarmFired()</a:t>
            </a:r>
            <a:endParaRPr sz="800">
              <a:solidFill>
                <a:srgbClr val="C0C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Nunito"/>
                <a:ea typeface="Nunito"/>
                <a:cs typeface="Nunito"/>
                <a:sym typeface="Nunito"/>
              </a:rPr>
              <a:t>                         </a:t>
            </a:r>
            <a:r>
              <a:rPr lang="en" sz="3400">
                <a:latin typeface="Nunito"/>
                <a:ea typeface="Nunito"/>
                <a:cs typeface="Nunito"/>
                <a:sym typeface="Nunito"/>
              </a:rPr>
              <a:t>Introduction   </a:t>
            </a:r>
            <a:endParaRPr sz="3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39050" y="1494125"/>
            <a:ext cx="4422600" cy="28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</a:t>
            </a: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Purpose</a:t>
            </a:r>
            <a:endParaRPr b="1"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Multi-application screen serving as information &amp; decoration.</a:t>
            </a:r>
            <a:endParaRPr sz="18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Single glance at screen will be helpful in answering all the questions for day regarding weather,time, appointments etc</a:t>
            </a:r>
            <a:endParaRPr sz="18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4"/>
          <p:cNvSpPr txBox="1"/>
          <p:nvPr>
            <p:ph idx="4294967295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      </a:t>
            </a: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Functionality</a:t>
            </a:r>
            <a:endParaRPr b="1" sz="17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●"/>
            </a:pPr>
            <a:r>
              <a:rPr b="1" lang="en" sz="1800" u="sng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Personal Assistant</a:t>
            </a:r>
            <a:r>
              <a:rPr b="1" lang="en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[updating the calendar,setting up memo,weather,date,time etc.</a:t>
            </a:r>
            <a:endParaRPr sz="18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●"/>
            </a:pPr>
            <a:r>
              <a:rPr b="1" lang="en" sz="1800" u="sng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Enquiry Centre</a:t>
            </a:r>
            <a:r>
              <a:rPr b="1" lang="en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[helpful in providing answers to our various questions using Alexa voice services.</a:t>
            </a:r>
            <a:endParaRPr sz="18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Music player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1" name="Google Shape;221;p32"/>
          <p:cNvSpPr txBox="1"/>
          <p:nvPr>
            <p:ph idx="4294967295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4A86E8"/>
                </a:solidFill>
              </a:rPr>
              <a:t>https://github.com/parasdhand4/qt_music</a:t>
            </a:r>
            <a:endParaRPr b="1" sz="1500">
              <a:solidFill>
                <a:srgbClr val="4A86E8"/>
              </a:solidFill>
            </a:endParaRPr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4973350" y="127000"/>
            <a:ext cx="3475800" cy="4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Music player code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9" name="Google Shape;229;p33"/>
          <p:cNvSpPr txBox="1"/>
          <p:nvPr>
            <p:ph idx="4294967295" type="subTitle"/>
          </p:nvPr>
        </p:nvSpPr>
        <p:spPr>
          <a:xfrm>
            <a:off x="265500" y="1688352"/>
            <a:ext cx="4045200" cy="25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b="1"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QMediaPlayer </a:t>
            </a: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is a media playback class. It can be used </a:t>
            </a: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playback content such as movies and song.</a:t>
            </a:r>
            <a:r>
              <a:rPr lang="en" sz="1200">
                <a:solidFill>
                  <a:schemeClr val="accent1"/>
                </a:solidFill>
              </a:rPr>
              <a:t> 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QString </a:t>
            </a: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holds the role of the audio stream played by the media player.</a:t>
            </a:r>
            <a:endParaRPr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QPixmap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easily be displayed on the screen using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>
                <a:solidFill>
                  <a:srgbClr val="11111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QLabel</a:t>
            </a:r>
            <a:r>
              <a:rPr lang="en" sz="12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.It designed and optimized for showing images on screen.</a:t>
            </a:r>
            <a:endParaRPr sz="12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4973350" y="127000"/>
            <a:ext cx="3475800" cy="4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MainWindow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en" sz="3200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on_play_clicked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bool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checked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MainWindow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::onChange(QMediaPlayer::State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state){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switch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(state){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case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QMediaPlayer::StoppedState: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ui-&gt;play-&gt;setText(QString(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"▶"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MainWindow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en" sz="3200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on_play_clicked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(!playlist-&gt;mediaCount())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(player-&gt;state()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QMediaPlayer::PlayingState){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player-&gt;pause();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ui-&gt;play-&gt;setText(QString(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"▶"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else{</a:t>
            </a:r>
            <a:endParaRPr sz="32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player-&gt;play();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ui-&gt;play-&gt;setText(QString(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"⏸"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MainWindow::on_next_clicked()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playlist-&gt;next();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MainWindow::on_previous_clicked()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playlist-&gt;previous();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QP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ixmap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pix(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"/home/navneet/qt_final/image/ab67706f00000003aa93fe4e8c2d24fc62556cba.jpeg"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ui-&gt;label_pic-&gt;setPixmap(pix.scaled(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350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,Qt::KeepAspectRatio));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ini.loadData();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118"/>
              <a:buFont typeface="Arial"/>
              <a:buNone/>
            </a:pPr>
            <a:r>
              <a:t/>
            </a:r>
            <a:endParaRPr sz="2556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 sz="126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view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515450" y="2368200"/>
            <a:ext cx="231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4A86E8"/>
                </a:solidFill>
              </a:rPr>
              <a:t>https://github.com/SmartCalendar-Project/qt_final/blob/main/mainwindow.cpp</a:t>
            </a:r>
            <a:endParaRPr b="1" sz="1500">
              <a:solidFill>
                <a:srgbClr val="4A86E8"/>
              </a:solidFill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175" y="291350"/>
            <a:ext cx="5289174" cy="466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825" y="585950"/>
            <a:ext cx="3102000" cy="10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screen on a wall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413825" y="127000"/>
            <a:ext cx="5035200" cy="4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87" y="2048300"/>
            <a:ext cx="3444173" cy="30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350" y="127000"/>
            <a:ext cx="4989677" cy="50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progress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950"/>
            <a:ext cx="2178024" cy="37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425" y="1209950"/>
            <a:ext cx="2237199" cy="37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9350" y="1209950"/>
            <a:ext cx="2292250" cy="37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7625" y="1209950"/>
            <a:ext cx="2131726" cy="38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view</a:t>
            </a:r>
            <a:endParaRPr/>
          </a:p>
        </p:txBody>
      </p:sp>
      <p:sp>
        <p:nvSpPr>
          <p:cNvPr id="260" name="Google Shape;260;p37"/>
          <p:cNvSpPr txBox="1"/>
          <p:nvPr>
            <p:ph idx="4294967295" type="subTitle"/>
          </p:nvPr>
        </p:nvSpPr>
        <p:spPr>
          <a:xfrm>
            <a:off x="265500" y="1311300"/>
            <a:ext cx="4045200" cy="3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●"/>
            </a:pP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JUL() </a:t>
            </a: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returns the Julian day number for a given date.The </a:t>
            </a:r>
            <a:r>
              <a:rPr b="1"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Julian day</a:t>
            </a: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continuous count of days .</a:t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●"/>
            </a:pP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Dates are stored internally as a Julian Day number, an integer count of every day in a </a:t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range. </a:t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●"/>
            </a:pP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any field that is not represented in the format the following defaults are used </a:t>
            </a:r>
            <a:r>
              <a:rPr b="1"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(1900,1,1)</a:t>
            </a: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 </a:t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●"/>
            </a:pP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2nd Month will have 29 or 28 days.</a:t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●"/>
            </a:pP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1,3,5,7,8,10,12th month of the year will return 31 days.</a:t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●"/>
            </a:pP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4,6,9,11th month of the year will return 30 days</a:t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●"/>
            </a:pPr>
            <a:r>
              <a:rPr lang="en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wallpaper changes with the of change  of each day &amp; month.</a:t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4973350" y="555600"/>
            <a:ext cx="3475800" cy="43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JulDate::JulDate(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a,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b,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c,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d,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e,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f):year(a),month(b),date(c),hour(d),minute(e),second(f){}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JulDate::getw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eek(){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JulDate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base(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1900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days=JulDate::minus(*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,base);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days%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9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JulDate::dayofmonth(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year,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month){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&amp;&amp;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JulDate::test_year(year))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9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MainWindow::set_wallpaper()       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(month==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&amp;&amp;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day==</a:t>
            </a:r>
            <a:r>
              <a:rPr lang="en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-&gt;setStyleSheet(</a:t>
            </a:r>
            <a:r>
              <a:rPr lang="en" sz="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"#MainWindow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border-image: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url(:/image/image/77.jpg);}#MainWindow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border-image:url();</a:t>
            </a: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};"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231600"/>
            <a:ext cx="4327500" cy="10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>
                <a:latin typeface="Times New Roman"/>
                <a:ea typeface="Times New Roman"/>
                <a:cs typeface="Times New Roman"/>
                <a:sym typeface="Times New Roman"/>
              </a:rPr>
              <a:t>Shift in month &amp; year</a:t>
            </a:r>
            <a:endParaRPr sz="3259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8"/>
          <p:cNvSpPr txBox="1"/>
          <p:nvPr>
            <p:ph idx="4294967295" type="subTitle"/>
          </p:nvPr>
        </p:nvSpPr>
        <p:spPr>
          <a:xfrm>
            <a:off x="213200" y="1748099"/>
            <a:ext cx="4045200" cy="31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en" sz="1000">
                <a:solidFill>
                  <a:srgbClr val="11111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QSpinBox</a:t>
            </a:r>
            <a:r>
              <a:rPr lang="en" sz="10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i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designed to handle integers and discrete sets of values (e.g., month,years ).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ui-&gt;spinBox_year-&gt;setRange(</a:t>
            </a:r>
            <a:r>
              <a:rPr b="1" lang="en" sz="1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1900</a:t>
            </a: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lang="en" sz="1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2999</a:t>
            </a: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)-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the range of year from 1900 to 2999.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ui-&gt;spinBox_month-&gt;setRange(</a:t>
            </a:r>
            <a:r>
              <a:rPr b="1" lang="en" sz="1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lang="en" sz="10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;-setting the range of month upto 12.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ui-&gt;spinBox_year-&gt;setValue(year);-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assigning the value of year in spinbox.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ui-&gt;spinBox_month-&gt;setValue(month);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assigning the value of month in spinbox.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on_last_month_clicked()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will  decrement 1 month from the current showing month.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Char char="●"/>
            </a:pP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on_next_month_clicked()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will increment 1 month from the current showing month.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202124"/>
              </a:solidFill>
            </a:endParaRPr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4988300" y="1053350"/>
            <a:ext cx="3475800" cy="3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ui-&gt;s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pinBox_year-&gt;setRange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1900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2999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ui-&gt;spinBox_month-&gt;setRange(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ui-&gt;spinBox_year-&gt;setValue(year);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ui-&gt;spinBox_month-&gt;setValue(month);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MainWindow::on_next_month_clicked()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(year==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2999</a:t>
            </a: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&amp;&amp;</a:t>
            </a: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month==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month=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month++;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(month&gt;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year++;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month=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MainWindow::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on_last_month_clicked()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(year==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1900</a:t>
            </a: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&amp;&amp;</a:t>
            </a: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month==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month=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month--;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(month==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year--;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month=</a:t>
            </a:r>
            <a:r>
              <a:rPr lang="en" sz="16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390650" y="169275"/>
            <a:ext cx="50853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  Getting Raspbian !!!        </a:t>
            </a:r>
            <a:endParaRPr sz="29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168475" y="1093900"/>
            <a:ext cx="6790800" cy="3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rPr lang="en" sz="1470">
                <a:solidFill>
                  <a:srgbClr val="1F1E1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There  are  following steps to install Raspbian on Raspberry Pi</a:t>
            </a:r>
            <a:endParaRPr sz="1470">
              <a:solidFill>
                <a:srgbClr val="1F1E1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F1E1E"/>
              </a:buClr>
              <a:buSzPts val="2400"/>
              <a:buFont typeface="Nunito"/>
              <a:buChar char="●"/>
            </a:pPr>
            <a:r>
              <a:rPr lang="en" sz="1470">
                <a:solidFill>
                  <a:srgbClr val="1F1E1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Download Raspbian from </a:t>
            </a:r>
            <a:r>
              <a:rPr lang="en" sz="1470">
                <a:solidFill>
                  <a:srgbClr val="1F1E1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official</a:t>
            </a:r>
            <a:r>
              <a:rPr lang="en" sz="1470">
                <a:solidFill>
                  <a:srgbClr val="1F1E1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470">
                <a:solidFill>
                  <a:srgbClr val="1F1E1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website of raspberry pi (www.rasperrypi.org )</a:t>
            </a:r>
            <a:endParaRPr sz="1470">
              <a:solidFill>
                <a:srgbClr val="1F1E1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400"/>
              <a:buFont typeface="Nunito"/>
              <a:buChar char="●"/>
            </a:pPr>
            <a:r>
              <a:rPr lang="en" sz="1470">
                <a:solidFill>
                  <a:srgbClr val="1F1E1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After downloading the Zip file , extract files on desired folder .</a:t>
            </a:r>
            <a:endParaRPr sz="1470">
              <a:solidFill>
                <a:srgbClr val="1F1E1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400"/>
              <a:buFont typeface="Nunito"/>
              <a:buChar char="●"/>
            </a:pPr>
            <a:r>
              <a:rPr lang="en" sz="1470">
                <a:solidFill>
                  <a:srgbClr val="1F1E1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Copy all Files and paste in SD card </a:t>
            </a:r>
            <a:endParaRPr sz="1470">
              <a:solidFill>
                <a:srgbClr val="1F1E1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400"/>
              <a:buFont typeface="Nunito"/>
              <a:buChar char="●"/>
            </a:pPr>
            <a:r>
              <a:rPr lang="en" sz="1470">
                <a:solidFill>
                  <a:srgbClr val="1F1E1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Sudo apt-get update  and upgrade in terminal.</a:t>
            </a:r>
            <a:endParaRPr sz="1470">
              <a:solidFill>
                <a:srgbClr val="1F1E1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400"/>
              <a:buFont typeface="Nunito"/>
              <a:buChar char="●"/>
            </a:pPr>
            <a:r>
              <a:rPr lang="en" sz="1470">
                <a:solidFill>
                  <a:srgbClr val="1F1E1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Adding SD card in Raspberry pi to boot up </a:t>
            </a:r>
            <a:endParaRPr sz="1470">
              <a:solidFill>
                <a:srgbClr val="1F1E1E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400"/>
              <a:buFont typeface="Nunito"/>
              <a:buChar char="●"/>
            </a:pPr>
            <a:r>
              <a:rPr lang="en" sz="1470">
                <a:solidFill>
                  <a:srgbClr val="1F1E1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Raspbian is installed</a:t>
            </a:r>
            <a:endParaRPr sz="147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724" y="2683200"/>
            <a:ext cx="4015026" cy="22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216650"/>
            <a:ext cx="6665700" cy="6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50">
                <a:latin typeface="Nunito"/>
                <a:ea typeface="Nunito"/>
                <a:cs typeface="Nunito"/>
                <a:sym typeface="Nunito"/>
              </a:rPr>
              <a:t>              VOICE ASSISTANT: ALEXA</a:t>
            </a:r>
            <a:endParaRPr sz="30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225175"/>
            <a:ext cx="74952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Alexa can be used as a voice </a:t>
            </a: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assistant</a:t>
            </a: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in smart </a:t>
            </a: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calendar</a:t>
            </a: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to take notes, remembering birthdays, setting </a:t>
            </a: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alarms,to check temperature</a:t>
            </a: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many</a:t>
            </a: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more things.</a:t>
            </a:r>
            <a:endParaRPr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Any device with speaker and microphone can be turned into an Alexa.Alexa could be made using raspberry pi 3 Model B+, Speaker, </a:t>
            </a: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Microphone,</a:t>
            </a: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raspbian flashed SD card,a display and Alexa skill kit.A little knowledge of python or json language is also required.</a:t>
            </a:r>
            <a:endParaRPr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179300" y="428600"/>
            <a:ext cx="8232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>
                <a:latin typeface="Nunito"/>
                <a:ea typeface="Nunito"/>
                <a:cs typeface="Nunito"/>
                <a:sym typeface="Nunito"/>
              </a:rPr>
              <a:t>Step 1:Registering new product with alexa voice service</a:t>
            </a:r>
            <a:endParaRPr sz="228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467000" y="1329900"/>
            <a:ext cx="7657200" cy="3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Create an amazon </a:t>
            </a: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developer</a:t>
            </a: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account using </a:t>
            </a: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amazon</a:t>
            </a: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id </a:t>
            </a:r>
            <a:endParaRPr sz="15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unito"/>
              <a:buChar char="●"/>
            </a:pP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Select Alexa voice services  -&gt; Manage Product -&gt; Add New product</a:t>
            </a:r>
            <a:endParaRPr sz="15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unito"/>
              <a:buChar char="●"/>
            </a:pP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Register Product with  Avs ( Entering product name , ID etc.)</a:t>
            </a:r>
            <a:endParaRPr sz="15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unito"/>
              <a:buChar char="●"/>
            </a:pP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Setting Avs Security Profile -&gt; security profile ID is </a:t>
            </a: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generated</a:t>
            </a: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-&gt; click download config.json file -&gt; save file .</a:t>
            </a:r>
            <a:endParaRPr sz="15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       </a:t>
            </a:r>
            <a:r>
              <a:rPr lang="en" sz="1570" u="sng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https://github.com/SmartCalendar-Project/AVS-Device-SDK-on-ubuntu</a:t>
            </a:r>
            <a:r>
              <a:rPr lang="en" sz="157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57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unito"/>
              <a:buChar char="●"/>
            </a:pPr>
            <a:r>
              <a:rPr lang="en" sz="1570">
                <a:solidFill>
                  <a:srgbClr val="24292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config.json file can be found at </a:t>
            </a:r>
            <a:r>
              <a:rPr lang="en" sz="1570">
                <a:solidFill>
                  <a:srgbClr val="0000FF"/>
                </a:solidFill>
                <a:highlight>
                  <a:srgbClr val="FFFFFF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https://github.com/SmartCalendar-Project/congf</a:t>
            </a:r>
            <a:endParaRPr sz="157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latin typeface="Nunito"/>
                <a:ea typeface="Nunito"/>
                <a:cs typeface="Nunito"/>
                <a:sym typeface="Nunito"/>
              </a:rPr>
              <a:t>                                </a:t>
            </a:r>
            <a:r>
              <a:rPr lang="en" sz="2550">
                <a:latin typeface="Nunito"/>
                <a:ea typeface="Nunito"/>
                <a:cs typeface="Nunito"/>
                <a:sym typeface="Nunito"/>
              </a:rPr>
              <a:t>Block Diagram video and link</a:t>
            </a:r>
            <a:endParaRPr sz="25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2532375" y="3139151"/>
            <a:ext cx="1508652" cy="51364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2505600" y="3800550"/>
            <a:ext cx="4070100" cy="88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LCD Screen 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505925" y="1918650"/>
            <a:ext cx="1250100" cy="51364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Alexa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939813" y="2004588"/>
            <a:ext cx="559800" cy="325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271775" y="2713650"/>
            <a:ext cx="299400" cy="398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3126625" y="1918650"/>
            <a:ext cx="28446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Raspberry pi 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460700" y="2713650"/>
            <a:ext cx="299400" cy="1086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7109650" y="2756725"/>
            <a:ext cx="1250100" cy="886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422275" y="2487125"/>
            <a:ext cx="299400" cy="39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5025275" y="3192500"/>
            <a:ext cx="1331586" cy="46256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Internet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393800" y="2756725"/>
            <a:ext cx="299400" cy="398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 rot="10800000">
            <a:off x="3271763" y="1519950"/>
            <a:ext cx="299400" cy="398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2728925" y="985501"/>
            <a:ext cx="1508652" cy="51364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Microphone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683900" y="1011047"/>
            <a:ext cx="1685286" cy="46256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Speaker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rot="10800000">
            <a:off x="5393788" y="1482875"/>
            <a:ext cx="299400" cy="398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023725" y="2062326"/>
            <a:ext cx="1508652" cy="51364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QT</a:t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 rot="5400000">
            <a:off x="2593650" y="2012650"/>
            <a:ext cx="456600" cy="621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311700" y="295175"/>
            <a:ext cx="779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500">
                <a:latin typeface="Nunito"/>
                <a:ea typeface="Nunito"/>
                <a:cs typeface="Nunito"/>
                <a:sym typeface="Nunito"/>
              </a:rPr>
              <a:t>Step 2: Setting environment of </a:t>
            </a:r>
            <a:r>
              <a:rPr lang="en" sz="2500">
                <a:latin typeface="Nunito"/>
                <a:ea typeface="Nunito"/>
                <a:cs typeface="Nunito"/>
                <a:sym typeface="Nunito"/>
              </a:rPr>
              <a:t>raspberry</a:t>
            </a:r>
            <a:r>
              <a:rPr lang="en" sz="2500">
                <a:latin typeface="Nunito"/>
                <a:ea typeface="Nunito"/>
                <a:cs typeface="Nunito"/>
                <a:sym typeface="Nunito"/>
              </a:rPr>
              <a:t> pi 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311700" y="1277475"/>
            <a:ext cx="67704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unito"/>
              <a:buChar char="●"/>
            </a:pP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Create necessary folders</a:t>
            </a:r>
            <a:endParaRPr sz="15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unito"/>
              <a:buChar char="●"/>
            </a:pP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Update raspberry pi using sudo apt-get update</a:t>
            </a:r>
            <a:endParaRPr sz="15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unito"/>
              <a:buChar char="●"/>
            </a:pP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Install dependencies using</a:t>
            </a:r>
            <a:endParaRPr sz="15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4292E"/>
                </a:solidFill>
                <a:latin typeface="Nunito"/>
                <a:ea typeface="Nunito"/>
                <a:cs typeface="Nunito"/>
                <a:sym typeface="Nunito"/>
              </a:rPr>
              <a:t>        $</a:t>
            </a:r>
            <a:r>
              <a:rPr lang="en" sz="15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 sudo</a:t>
            </a:r>
            <a:r>
              <a:rPr lang="en" sz="1500">
                <a:solidFill>
                  <a:srgbClr val="4A86E8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5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apt-get -y install \</a:t>
            </a:r>
            <a:endParaRPr sz="15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       $ </a:t>
            </a:r>
            <a:r>
              <a:rPr lang="en" sz="15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git gcc cmake build-essential libsqlite3-dev libcurl4-openssl-dev libfaad-dev \</a:t>
            </a:r>
            <a:endParaRPr sz="15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        libssl-dev libsoup2.4-dev libgcrypt20-dev libgstreamer-plugins-bad1.0-dev \</a:t>
            </a:r>
            <a:endParaRPr sz="15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        gstreamer1.0-plugins-good libasound2-dev doxygen</a:t>
            </a:r>
            <a:endParaRPr sz="15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unito"/>
              <a:buChar char="●"/>
            </a:pPr>
            <a:r>
              <a:rPr lang="en" sz="15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Install port audio and run make</a:t>
            </a:r>
            <a:endParaRPr sz="15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618000" y="495825"/>
            <a:ext cx="5687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lang="en" sz="2250">
                <a:latin typeface="Nunito"/>
                <a:ea typeface="Nunito"/>
                <a:cs typeface="Nunito"/>
                <a:sym typeface="Nunito"/>
              </a:rPr>
              <a:t>Step 3: Download avs device sdk</a:t>
            </a:r>
            <a:endParaRPr sz="22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463175" y="1621125"/>
            <a:ext cx="6760800" cy="33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After setting environment clone SDK from github repositories using </a:t>
            </a:r>
            <a:endParaRPr sz="16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b="1"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cd</a:t>
            </a:r>
            <a:r>
              <a:rPr lang="en" sz="1670">
                <a:solidFill>
                  <a:schemeClr val="accent1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/home/pi/sdk-folder/sdk-source</a:t>
            </a:r>
            <a:endParaRPr sz="1670">
              <a:solidFill>
                <a:schemeClr val="accent1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lang="en" sz="1670">
                <a:solidFill>
                  <a:schemeClr val="accent1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git </a:t>
            </a:r>
            <a:r>
              <a:rPr b="1"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clone</a:t>
            </a:r>
            <a:r>
              <a:rPr lang="en" sz="1670">
                <a:solidFill>
                  <a:schemeClr val="accent1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--single-branch git://github.com/alexa/avs-device-sdk.git</a:t>
            </a:r>
            <a:endParaRPr sz="16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Clone sensory wake engine</a:t>
            </a:r>
            <a:endParaRPr sz="16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b="1"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cd</a:t>
            </a:r>
            <a:r>
              <a:rPr lang="en" sz="1670">
                <a:solidFill>
                  <a:schemeClr val="accent1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/home/pi/sdk-folder/third-party</a:t>
            </a:r>
            <a:endParaRPr sz="1670">
              <a:solidFill>
                <a:schemeClr val="accent1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lang="en" sz="1670">
                <a:solidFill>
                  <a:schemeClr val="accent1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git </a:t>
            </a:r>
            <a:r>
              <a:rPr b="1"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clone</a:t>
            </a:r>
            <a:r>
              <a:rPr lang="en" sz="1670">
                <a:solidFill>
                  <a:schemeClr val="accent1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git://github.com/Sensory/alexa-rpi.git</a:t>
            </a:r>
            <a:endParaRPr sz="16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And then finally run license script</a:t>
            </a:r>
            <a:endParaRPr sz="16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b="1"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cd</a:t>
            </a:r>
            <a:r>
              <a:rPr lang="en" sz="1670">
                <a:solidFill>
                  <a:schemeClr val="accent1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/home/pi/sdk-folder/third-party/alexa-rpi/bin/</a:t>
            </a:r>
            <a:endParaRPr sz="1670">
              <a:solidFill>
                <a:schemeClr val="accent1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lang="en" sz="1670">
                <a:solidFill>
                  <a:schemeClr val="accent1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./license.sh</a:t>
            </a:r>
            <a:endParaRPr sz="16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431225" y="112050"/>
            <a:ext cx="47235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latin typeface="Nunito"/>
                <a:ea typeface="Nunito"/>
                <a:cs typeface="Nunito"/>
                <a:sym typeface="Nunito"/>
              </a:rPr>
              <a:t>       </a:t>
            </a:r>
            <a:r>
              <a:rPr lang="en" sz="2250">
                <a:latin typeface="Nunito"/>
                <a:ea typeface="Nunito"/>
                <a:cs typeface="Nunito"/>
                <a:sym typeface="Nunito"/>
              </a:rPr>
              <a:t>Step 4:Building the SDK</a:t>
            </a:r>
            <a:endParaRPr sz="22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431225" y="1214175"/>
            <a:ext cx="6312600" cy="3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11111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Next step is to build the SDK </a:t>
            </a:r>
            <a:r>
              <a:rPr lang="en" sz="5600">
                <a:solidFill>
                  <a:srgbClr val="11111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dependencies</a:t>
            </a:r>
            <a:r>
              <a:rPr lang="en" sz="5600">
                <a:solidFill>
                  <a:srgbClr val="11111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and Sample App</a:t>
            </a:r>
            <a:endParaRPr sz="5600">
              <a:solidFill>
                <a:srgbClr val="11111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11111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cd /home/pi/sdk-folder/sdk-build</a:t>
            </a:r>
            <a:endParaRPr sz="5600">
              <a:solidFill>
                <a:srgbClr val="24292E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cmake /home/pi/sdk-folder/sdk-source/avs-device-sdk \</a:t>
            </a:r>
            <a:endParaRPr sz="5600">
              <a:solidFill>
                <a:srgbClr val="24292E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-DSENSORY_KEY_WORD_DETECTOR=ON \</a:t>
            </a:r>
            <a:endParaRPr sz="5600">
              <a:solidFill>
                <a:srgbClr val="24292E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-DSENSORY_KEY_WORD_DETECTOR_LIB_PATH=</a:t>
            </a:r>
            <a:r>
              <a:rPr lang="en" sz="5600">
                <a:solidFill>
                  <a:srgbClr val="008800"/>
                </a:solidFill>
                <a:latin typeface="Nunito"/>
                <a:ea typeface="Nunito"/>
                <a:cs typeface="Nunito"/>
                <a:sym typeface="Nunito"/>
              </a:rPr>
              <a:t>/home/pi/sdk-folder/third</a:t>
            </a: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-party/alexa-rpi/lib/libsnsr.a \</a:t>
            </a:r>
            <a:endParaRPr sz="5600">
              <a:solidFill>
                <a:srgbClr val="24292E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-DSENSORY_KEY_WORD_DETECTOR_INCLUDE_DIR=</a:t>
            </a:r>
            <a:r>
              <a:rPr lang="en" sz="5600">
                <a:solidFill>
                  <a:srgbClr val="008800"/>
                </a:solidFill>
                <a:latin typeface="Nunito"/>
                <a:ea typeface="Nunito"/>
                <a:cs typeface="Nunito"/>
                <a:sym typeface="Nunito"/>
              </a:rPr>
              <a:t>/home/pi/sdk-folder/third</a:t>
            </a: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-party/alexa-rpi/</a:t>
            </a:r>
            <a:r>
              <a:rPr b="1" lang="en" sz="5600">
                <a:solidFill>
                  <a:srgbClr val="24292E"/>
                </a:solidFill>
                <a:latin typeface="Nunito"/>
                <a:ea typeface="Nunito"/>
                <a:cs typeface="Nunito"/>
                <a:sym typeface="Nunito"/>
              </a:rPr>
              <a:t>include</a:t>
            </a: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\</a:t>
            </a:r>
            <a:endParaRPr sz="5600">
              <a:solidFill>
                <a:srgbClr val="24292E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-DGSTREAMER_MEDIA_PLAYER=ON \</a:t>
            </a:r>
            <a:endParaRPr sz="5600">
              <a:solidFill>
                <a:srgbClr val="24292E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-DPORTAUDIO=ON \</a:t>
            </a:r>
            <a:endParaRPr sz="5600">
              <a:solidFill>
                <a:srgbClr val="24292E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-DPORTAUDIO_LIB_PATH=</a:t>
            </a:r>
            <a:r>
              <a:rPr lang="en" sz="5600">
                <a:solidFill>
                  <a:srgbClr val="008800"/>
                </a:solidFill>
                <a:latin typeface="Nunito"/>
                <a:ea typeface="Nunito"/>
                <a:cs typeface="Nunito"/>
                <a:sym typeface="Nunito"/>
              </a:rPr>
              <a:t>/home/pi/sdk-folder/third</a:t>
            </a: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-party/portaudio/lib/.libs/libportaudio.a \</a:t>
            </a:r>
            <a:endParaRPr sz="5600">
              <a:solidFill>
                <a:srgbClr val="24292E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 -DPORTAUDIO_INCLUDE_DIR=</a:t>
            </a:r>
            <a:r>
              <a:rPr lang="en" sz="5600">
                <a:solidFill>
                  <a:srgbClr val="008800"/>
                </a:solidFill>
                <a:latin typeface="Nunito"/>
                <a:ea typeface="Nunito"/>
                <a:cs typeface="Nunito"/>
                <a:sym typeface="Nunito"/>
              </a:rPr>
              <a:t>/home/pi/sdk-folder/third</a:t>
            </a: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-party/portaudio/</a:t>
            </a:r>
            <a:r>
              <a:rPr b="1" lang="en" sz="5600">
                <a:solidFill>
                  <a:srgbClr val="24292E"/>
                </a:solidFill>
                <a:latin typeface="Nunito"/>
                <a:ea typeface="Nunito"/>
                <a:cs typeface="Nunito"/>
                <a:sym typeface="Nunito"/>
              </a:rPr>
              <a:t>include</a:t>
            </a:r>
            <a:endParaRPr b="1" sz="5600">
              <a:solidFill>
                <a:srgbClr val="24292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solidFill>
                <a:srgbClr val="24292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24292E"/>
                </a:solidFill>
                <a:highlight>
                  <a:srgbClr val="F8F8F8"/>
                </a:highlight>
                <a:latin typeface="Nunito"/>
                <a:ea typeface="Nunito"/>
                <a:cs typeface="Nunito"/>
                <a:sym typeface="Nunito"/>
              </a:rPr>
              <a:t>make SampleApp </a:t>
            </a:r>
            <a:endParaRPr sz="5600">
              <a:solidFill>
                <a:srgbClr val="24292E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139700" marR="1397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4292E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21225" y="216650"/>
            <a:ext cx="5017200" cy="8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latin typeface="Nunito"/>
                <a:ea typeface="Nunito"/>
                <a:cs typeface="Nunito"/>
                <a:sym typeface="Nunito"/>
              </a:rPr>
              <a:t>     </a:t>
            </a:r>
            <a:r>
              <a:rPr lang="en" sz="2250">
                <a:latin typeface="Nunito"/>
                <a:ea typeface="Nunito"/>
                <a:cs typeface="Nunito"/>
                <a:sym typeface="Nunito"/>
              </a:rPr>
              <a:t>Step 5: Authorizing the device</a:t>
            </a:r>
            <a:endParaRPr sz="225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50" y="2096475"/>
            <a:ext cx="3630576" cy="25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025" y="2278775"/>
            <a:ext cx="4404974" cy="23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5"/>
          <p:cNvSpPr txBox="1"/>
          <p:nvPr/>
        </p:nvSpPr>
        <p:spPr>
          <a:xfrm>
            <a:off x="390650" y="989625"/>
            <a:ext cx="727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Authorization is done when we run config.json file which is downloaded earlier while making security profile for product.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title"/>
          </p:nvPr>
        </p:nvSpPr>
        <p:spPr>
          <a:xfrm>
            <a:off x="311700" y="555600"/>
            <a:ext cx="402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2200">
                <a:latin typeface="Nunito"/>
                <a:ea typeface="Nunito"/>
                <a:cs typeface="Nunito"/>
                <a:sym typeface="Nunito"/>
              </a:rPr>
              <a:t> Step 6: Run the sample app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0" y="2048850"/>
            <a:ext cx="44001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70">
                <a:solidFill>
                  <a:srgbClr val="24292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0</a:t>
            </a:r>
            <a:r>
              <a:rPr lang="en" sz="1470">
                <a:solidFill>
                  <a:srgbClr val="24292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nce authorized alexa will be in its idle state and ready to communicate</a:t>
            </a:r>
            <a:endParaRPr sz="147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825" y="418350"/>
            <a:ext cx="43105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311700" y="283875"/>
            <a:ext cx="4566600" cy="10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       Error Correction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603050" y="1725700"/>
            <a:ext cx="53586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559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70"/>
              <a:buFont typeface="Nunito"/>
              <a:buChar char="●"/>
            </a:pPr>
            <a:r>
              <a:rPr lang="en" sz="15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Sometime building sampleapp gives error </a:t>
            </a:r>
            <a:endParaRPr sz="15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         Sudo apt-get install libgtest-dev</a:t>
            </a:r>
            <a:endParaRPr sz="15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         Sudo apt-get install cmake # install cmake</a:t>
            </a:r>
            <a:endParaRPr sz="15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         cd/usr/src/gtest</a:t>
            </a:r>
            <a:endParaRPr sz="15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         Sudo cmake CMakeLists.txt</a:t>
            </a:r>
            <a:endParaRPr sz="15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         Sudo make</a:t>
            </a:r>
            <a:endParaRPr sz="15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311700" y="555600"/>
            <a:ext cx="4701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 Making a </a:t>
            </a:r>
            <a:r>
              <a:rPr lang="en" sz="2500">
                <a:latin typeface="Nunito"/>
                <a:ea typeface="Nunito"/>
                <a:cs typeface="Nunito"/>
                <a:sym typeface="Nunito"/>
              </a:rPr>
              <a:t>birthday</a:t>
            </a:r>
            <a:r>
              <a:rPr lang="en" sz="2500">
                <a:latin typeface="Nunito"/>
                <a:ea typeface="Nunito"/>
                <a:cs typeface="Nunito"/>
                <a:sym typeface="Nunito"/>
              </a:rPr>
              <a:t> list skill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739550" y="1531475"/>
            <a:ext cx="4878300" cy="33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Birthday list skill helps to memorize a birth date and it also counts the number of days left in birthday.</a:t>
            </a:r>
            <a:endParaRPr sz="13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Log in to alexa developer console using amazon developer account.</a:t>
            </a:r>
            <a:endParaRPr sz="13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Click</a:t>
            </a:r>
            <a:r>
              <a:rPr lang="en" sz="13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on create skill option</a:t>
            </a:r>
            <a:endParaRPr sz="13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Give a name to the skill-&gt;Custom Model-&gt;Alexa hosted python-&gt;create skill.</a:t>
            </a:r>
            <a:endParaRPr sz="13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On amazon developer console select the skill name you just created and choose edit option.</a:t>
            </a:r>
            <a:endParaRPr sz="13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Clock on code and then you can see lambda_function.py. A </a:t>
            </a:r>
            <a:r>
              <a:rPr lang="en" sz="13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template</a:t>
            </a:r>
            <a:r>
              <a:rPr lang="en" sz="13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will be provided where changes could made according to user requirements.</a:t>
            </a:r>
            <a:endParaRPr sz="13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latin typeface="Nunito"/>
                <a:ea typeface="Nunito"/>
                <a:cs typeface="Nunito"/>
                <a:sym typeface="Nunito"/>
              </a:rPr>
              <a:t>                          </a:t>
            </a:r>
            <a:r>
              <a:rPr lang="en" sz="3350">
                <a:latin typeface="Nunito"/>
                <a:ea typeface="Nunito"/>
                <a:cs typeface="Nunito"/>
                <a:sym typeface="Nunito"/>
              </a:rPr>
              <a:t>Advantages</a:t>
            </a:r>
            <a:endParaRPr sz="33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8" name="Google Shape;338;p49"/>
          <p:cNvSpPr txBox="1"/>
          <p:nvPr>
            <p:ph idx="1" type="body"/>
          </p:nvPr>
        </p:nvSpPr>
        <p:spPr>
          <a:xfrm>
            <a:off x="186775" y="1703300"/>
            <a:ext cx="6408600" cy="26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Information at glance</a:t>
            </a:r>
            <a:endParaRPr sz="13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No need of checking phones frequently.</a:t>
            </a:r>
            <a:endParaRPr sz="13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User Adaptive and adjustable.</a:t>
            </a:r>
            <a:endParaRPr b="1" sz="137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All languages can be used for the plugin.</a:t>
            </a:r>
            <a:endParaRPr sz="137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Useful for the busy person that wants to do multitasking and stay informed on the go.</a:t>
            </a:r>
            <a:endParaRPr sz="137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 need for additional devices like laptops or mobile phones to make changes or set reminders</a:t>
            </a:r>
            <a:r>
              <a:rPr lang="en" sz="1370">
                <a:solidFill>
                  <a:srgbClr val="4472C4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370">
              <a:solidFill>
                <a:srgbClr val="4472C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37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Save paper or reduce paper waste</a:t>
            </a:r>
            <a:r>
              <a:rPr lang="en" sz="1370">
                <a:solidFill>
                  <a:srgbClr val="4472C4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3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7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508000" y="186775"/>
            <a:ext cx="6895500" cy="11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latin typeface="Nunito"/>
                <a:ea typeface="Nunito"/>
                <a:cs typeface="Nunito"/>
                <a:sym typeface="Nunito"/>
              </a:rPr>
              <a:t>Problems and </a:t>
            </a:r>
            <a:r>
              <a:rPr lang="en" sz="2750">
                <a:latin typeface="Nunito"/>
                <a:ea typeface="Nunito"/>
                <a:cs typeface="Nunito"/>
                <a:sym typeface="Nunito"/>
              </a:rPr>
              <a:t>weakness of system</a:t>
            </a:r>
            <a:endParaRPr sz="27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371450" y="1524000"/>
            <a:ext cx="7882800" cy="30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2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accen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Editing Issues</a:t>
            </a:r>
            <a:r>
              <a:rPr lang="en" sz="1600">
                <a:solidFill>
                  <a:schemeClr val="accen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-Code completion does not support typedefs for nested classes.</a:t>
            </a:r>
            <a:endParaRPr sz="1600">
              <a:solidFill>
                <a:schemeClr val="accent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accen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Debugging Issues-</a:t>
            </a:r>
            <a:r>
              <a:rPr lang="en" sz="1600">
                <a:solidFill>
                  <a:schemeClr val="accen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When debugging by GNU Compiler version, some data types will not be displayed </a:t>
            </a:r>
            <a:r>
              <a:rPr lang="en" sz="1600">
                <a:solidFill>
                  <a:schemeClr val="accen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due to missing debug information.</a:t>
            </a:r>
            <a:endParaRPr sz="1600">
              <a:solidFill>
                <a:schemeClr val="accent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Design Mode Issues-</a:t>
            </a: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The Design mode uses a QML .Executing C++ code might cause the QML layer to crash.</a:t>
            </a:r>
            <a:endParaRPr sz="1600">
              <a:solidFill>
                <a:schemeClr val="accent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Skills like Music, Radio are only available in US.</a:t>
            </a:r>
            <a:endParaRPr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Systems are not affordable by normal people. </a:t>
            </a:r>
            <a:endParaRPr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609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latin typeface="Nunito"/>
                <a:ea typeface="Nunito"/>
                <a:cs typeface="Nunito"/>
                <a:sym typeface="Nunito"/>
              </a:rPr>
              <a:t>                                   </a:t>
            </a:r>
            <a:r>
              <a:rPr lang="en" sz="2750">
                <a:latin typeface="Nunito"/>
                <a:ea typeface="Nunito"/>
                <a:cs typeface="Nunito"/>
                <a:sym typeface="Nunito"/>
              </a:rPr>
              <a:t>References</a:t>
            </a:r>
            <a:endParaRPr sz="27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389350" y="1653125"/>
            <a:ext cx="76971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Nunito"/>
              <a:buChar char="●"/>
            </a:pPr>
            <a:r>
              <a:rPr lang="en" sz="1570" u="sng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https://github.com/Sanchana-Sanchana/Setting-Raspberry-pi-environment-for-alexa</a:t>
            </a:r>
            <a:r>
              <a:rPr lang="en" sz="157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57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●"/>
            </a:pPr>
            <a:r>
              <a:rPr lang="en" sz="1570" u="sng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https://developer.amazon.com/en-US/docs/alexa/alexa-voice-service/get-started-with-alexa-voice-service.html</a:t>
            </a:r>
            <a:r>
              <a:rPr lang="en" sz="1570">
                <a:latin typeface="Nunito"/>
                <a:ea typeface="Nunito"/>
                <a:cs typeface="Nunito"/>
                <a:sym typeface="Nunito"/>
              </a:rPr>
              <a:t> </a:t>
            </a:r>
            <a:endParaRPr sz="1570"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Nunito"/>
              <a:buChar char="●"/>
            </a:pPr>
            <a:r>
              <a:rPr lang="en" sz="1570" u="sng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https://github.com/SmartCalendar-Project/qt_project</a:t>
            </a:r>
            <a:r>
              <a:rPr lang="en" sz="157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57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unito"/>
              <a:buChar char="●"/>
            </a:pPr>
            <a:r>
              <a:rPr lang="en" sz="1570" u="sng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https://github.com/SmartCalendar-Project</a:t>
            </a:r>
            <a:r>
              <a:rPr lang="en" sz="157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57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oncept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612575" y="1636050"/>
            <a:ext cx="3496200" cy="29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lnSpc>
                <a:spcPct val="10227"/>
              </a:lnSpc>
              <a:spcBef>
                <a:spcPts val="1200"/>
              </a:spcBef>
              <a:spcAft>
                <a:spcPts val="0"/>
              </a:spcAft>
              <a:buClr>
                <a:srgbClr val="1F1E1E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concept behind the smart screen calendar is displaying useful information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022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productive and efficient, it becomes crucial to make most of the time available during the day.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022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idea about the smart screen calendar is derived from the IOT concept.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022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Alexa using IOT enables the communication between user and a device.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1E1E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725" y="1487025"/>
            <a:ext cx="4011700" cy="2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       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COMPONENTS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156875" y="1802275"/>
            <a:ext cx="41163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7 inch HDMI touch screen display for raspberry pi</a:t>
            </a:r>
            <a:endParaRPr sz="13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Raspberry pi model 3B +</a:t>
            </a:r>
            <a:endParaRPr sz="13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Speaker with audio jack 3.5mm</a:t>
            </a:r>
            <a:endParaRPr sz="13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Microphone</a:t>
            </a:r>
            <a:endParaRPr sz="13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HDMI cable</a:t>
            </a:r>
            <a:endParaRPr sz="13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USB type C</a:t>
            </a:r>
            <a:endParaRPr sz="13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SD Card</a:t>
            </a:r>
            <a:endParaRPr sz="13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Keyboard</a:t>
            </a:r>
            <a:endParaRPr sz="13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Mouse</a:t>
            </a:r>
            <a:endParaRPr sz="13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700" y="134475"/>
            <a:ext cx="2106900" cy="17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700" y="1903188"/>
            <a:ext cx="1692800" cy="14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375" y="1899450"/>
            <a:ext cx="2009400" cy="9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5375" y="163050"/>
            <a:ext cx="2009400" cy="15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825" y="3361775"/>
            <a:ext cx="1329750" cy="9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3671" y="2936875"/>
            <a:ext cx="1566375" cy="12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9">
            <a:alphaModFix/>
          </a:blip>
          <a:srcRect b="0" l="0" r="0" t="38026"/>
          <a:stretch/>
        </p:blipFill>
        <p:spPr>
          <a:xfrm>
            <a:off x="5618250" y="3883975"/>
            <a:ext cx="1800225" cy="1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        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SOFTWARES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850" y="1503400"/>
            <a:ext cx="3403500" cy="25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QT </a:t>
            </a:r>
            <a:endParaRPr sz="16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Amazon developer account</a:t>
            </a:r>
            <a:endParaRPr sz="16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Amazon Alexa account</a:t>
            </a:r>
            <a:endParaRPr sz="16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●"/>
            </a:pPr>
            <a:r>
              <a:rPr lang="en" sz="167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Matchbox-keyboard</a:t>
            </a:r>
            <a:endParaRPr sz="167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588" y="455900"/>
            <a:ext cx="2206350" cy="16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225" y="2571740"/>
            <a:ext cx="1900125" cy="134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-28270" l="0" r="0" t="0"/>
          <a:stretch/>
        </p:blipFill>
        <p:spPr>
          <a:xfrm>
            <a:off x="3779350" y="2394275"/>
            <a:ext cx="2456900" cy="20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7975" y="427863"/>
            <a:ext cx="2531825" cy="15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          ABOUT QT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97125" y="1471700"/>
            <a:ext cx="51696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59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3"/>
              <a:buFont typeface="Times New Roman"/>
              <a:buChar char="●"/>
            </a:pPr>
            <a:r>
              <a:rPr lang="en" sz="1532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for developing GUIs,and multipurpose applications.</a:t>
            </a:r>
            <a:endParaRPr sz="1532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9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3"/>
              <a:buFont typeface="Times New Roman"/>
              <a:buChar char="●"/>
            </a:pPr>
            <a:r>
              <a:rPr lang="en" sz="1532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classified as widget toolkit.</a:t>
            </a:r>
            <a:endParaRPr sz="1532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9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3"/>
              <a:buChar char="●"/>
            </a:pPr>
            <a:r>
              <a:rPr lang="en" sz="1532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Indicates the libraries</a:t>
            </a:r>
            <a:r>
              <a:rPr b="1" lang="en" sz="1532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(QT MODULES)</a:t>
            </a:r>
            <a:r>
              <a:rPr lang="en" sz="1532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in the project .</a:t>
            </a:r>
            <a:endParaRPr sz="1532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9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3"/>
              <a:buFont typeface="Times New Roman"/>
              <a:buChar char="●"/>
            </a:pPr>
            <a:r>
              <a:rPr lang="en" sz="1532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C++ is the major language used to develop with QT.</a:t>
            </a:r>
            <a:endParaRPr sz="1532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1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875" y="1093850"/>
            <a:ext cx="3451425" cy="28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903950" y="224125"/>
            <a:ext cx="4083300" cy="11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3200">
                <a:latin typeface="Nunito"/>
                <a:ea typeface="Nunito"/>
                <a:cs typeface="Nunito"/>
                <a:sym typeface="Nunito"/>
              </a:rPr>
              <a:t>Functions using qt</a:t>
            </a:r>
            <a:endParaRPr sz="3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85600" y="1568825"/>
            <a:ext cx="28761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imes New Roman"/>
              <a:buChar char="●"/>
            </a:pPr>
            <a:r>
              <a:rPr lang="en" sz="137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Date and time</a:t>
            </a:r>
            <a:endParaRPr sz="137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imes New Roman"/>
              <a:buChar char="●"/>
            </a:pPr>
            <a:r>
              <a:rPr lang="en" sz="137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Weather Application</a:t>
            </a:r>
            <a:endParaRPr sz="137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imes New Roman"/>
              <a:buChar char="●"/>
            </a:pPr>
            <a:r>
              <a:rPr lang="en" sz="137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</a:t>
            </a:r>
            <a:endParaRPr sz="137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imes New Roman"/>
              <a:buChar char="●"/>
            </a:pPr>
            <a:r>
              <a:rPr lang="en" sz="137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Adding TV Series</a:t>
            </a:r>
            <a:endParaRPr sz="137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imes New Roman"/>
              <a:buChar char="●"/>
            </a:pPr>
            <a:r>
              <a:rPr lang="en" sz="137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Diary</a:t>
            </a:r>
            <a:endParaRPr sz="137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imes New Roman"/>
              <a:buChar char="●"/>
            </a:pPr>
            <a:r>
              <a:rPr lang="en" sz="137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Alarm</a:t>
            </a:r>
            <a:endParaRPr sz="137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imes New Roman"/>
              <a:buChar char="●"/>
            </a:pPr>
            <a:r>
              <a:rPr lang="en" sz="137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Calendar</a:t>
            </a:r>
            <a:endParaRPr sz="137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imes New Roman"/>
              <a:buChar char="●"/>
            </a:pPr>
            <a:r>
              <a:rPr lang="en" sz="137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Music player</a:t>
            </a:r>
            <a:endParaRPr sz="137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725" y="257525"/>
            <a:ext cx="2025375" cy="14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-29416" l="0" r="0" t="0"/>
          <a:stretch/>
        </p:blipFill>
        <p:spPr>
          <a:xfrm>
            <a:off x="6848000" y="1568825"/>
            <a:ext cx="2130405" cy="21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8825" y="1670450"/>
            <a:ext cx="2222651" cy="155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2225" y="3229525"/>
            <a:ext cx="2478825" cy="18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EADER FILES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4831425" y="395950"/>
            <a:ext cx="2808000" cy="46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"mainwindow.h"</a:t>
            </a:r>
            <a:endParaRPr sz="3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"ui_mainwindow.h"</a:t>
            </a:r>
            <a:endParaRPr sz="3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QApplication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QPushButton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QInputDialog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QFrame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QDebug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QDialog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QFile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QTextStream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QDir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QTableWidget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QTableView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QDir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QMessageBox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QtMultimedia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QMediaPlayer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QUrl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QTime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QTimer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QDate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"QtNetwork/QNetworkReply"</a:t>
            </a:r>
            <a:endParaRPr sz="3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"QUrl"</a:t>
            </a:r>
            <a:endParaRPr sz="3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"QUrlQuery"</a:t>
            </a:r>
            <a:endParaRPr sz="3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"QtNetwork/QNetworkAccessManager"</a:t>
            </a:r>
            <a:endParaRPr sz="3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"QtNetwork/QNetworkRequest"</a:t>
            </a:r>
            <a:endParaRPr sz="3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"QJsonDocument"</a:t>
            </a:r>
            <a:endParaRPr sz="3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"QJsonArray"</a:t>
            </a:r>
            <a:endParaRPr sz="3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"QJsonObject"</a:t>
            </a:r>
            <a:endParaRPr sz="3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#include</a:t>
            </a:r>
            <a:r>
              <a:rPr lang="en" sz="3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&lt;QPixmap&gt;</a:t>
            </a:r>
            <a:endParaRPr sz="3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4294967295" type="subTitle"/>
          </p:nvPr>
        </p:nvSpPr>
        <p:spPr>
          <a:xfrm>
            <a:off x="311700" y="1748125"/>
            <a:ext cx="37224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header files used in the qt programming.</a:t>
            </a:r>
            <a:endParaRPr sz="140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